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7" r:id="rId4"/>
    <p:sldId id="310" r:id="rId5"/>
    <p:sldId id="313" r:id="rId6"/>
    <p:sldId id="288" r:id="rId7"/>
    <p:sldId id="312" r:id="rId8"/>
    <p:sldId id="317" r:id="rId9"/>
    <p:sldId id="318" r:id="rId10"/>
    <p:sldId id="308" r:id="rId11"/>
    <p:sldId id="316" r:id="rId12"/>
    <p:sldId id="315" r:id="rId13"/>
    <p:sldId id="30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E4885E02-8A96-4F97-ADC9-DE8A32FCD84D}">
          <p14:sldIdLst>
            <p14:sldId id="256"/>
            <p14:sldId id="257"/>
            <p14:sldId id="287"/>
            <p14:sldId id="310"/>
            <p14:sldId id="313"/>
            <p14:sldId id="288"/>
            <p14:sldId id="312"/>
            <p14:sldId id="317"/>
            <p14:sldId id="318"/>
            <p14:sldId id="308"/>
            <p14:sldId id="316"/>
            <p14:sldId id="315"/>
          </p14:sldIdLst>
        </p14:section>
        <p14:section name="无标题节" id="{0EAE8DF4-9B83-47DB-80E2-70A3EA0AAA55}">
          <p14:sldIdLst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陈泉" initials="陈泉" lastIdx="1" clrIdx="0">
    <p:extLst>
      <p:ext uri="{19B8F6BF-5375-455C-9EA6-DF929625EA0E}">
        <p15:presenceInfo xmlns:p15="http://schemas.microsoft.com/office/powerpoint/2012/main" userId="S-1-5-21-4175325682-2436190947-2784970811-573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90" autoAdjust="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34BD5-541B-413A-B0C4-7580BC604EC7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8674C-E1C6-402D-ACE6-46C0A2985B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437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8674C-E1C6-402D-ACE6-46C0A2985BB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165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8674C-E1C6-402D-ACE6-46C0A2985BB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0023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8674C-E1C6-402D-ACE6-46C0A2985BB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24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71DB6A-592C-42DB-8AEE-06BEE3B39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27A54BE-6311-4199-BAE4-FF81DCDA7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5FA1A9B-A504-4FE8-A764-56130C13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6DCDF3-E3CA-41D9-A5ED-0153B65DE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304980-38B9-4EC9-9923-1A32322DB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506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C488A6-CE0D-4845-9F36-F788539AF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4641753-247F-4A92-9CD0-440A09B0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BEAAA2-01E6-4166-AA25-3CA7F799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DA629B-190F-4021-8918-A0D205282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4485E5-92F0-445F-9652-D7CBE283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912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C22F221-6A84-4C67-A893-790C0091D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EC38D47-CF31-45E0-8FDA-AC17758DA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C72492-89C8-44C3-A16E-74B530A5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EAE6CD-09D6-4B50-A85B-4D33FF1D7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5267AB-D8CE-4C66-B2A2-0A27AC43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10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C0BA2E-03EE-409F-AB3B-DD6766ED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EB4A01-CBF9-4797-8E9F-B0CD8C7C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F4B089-9336-4358-B6E2-D8B4B900B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8B15F1-E0E0-4DC3-A83B-7055CDC5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FF5DE5-132D-4CEE-B827-03595FC3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96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1339B2-865B-4FDA-B8AA-3D3B68F01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C5501D5-0896-40BA-8DBD-81FB604F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F96BA8-6379-4F7F-BDE8-110598B59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3DBCF1-7839-4330-9DAA-188261AA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7669A8-F360-42E2-94AA-F80D9627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2751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4B52CD-20CD-4E05-B36E-C54E211A6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72E780-28E9-4910-A736-CF08AC01C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892D75E-1D41-4444-8C28-664F27B602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45A80B-DC0D-47B8-BE8E-D9526C09B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C3CDA6B-B353-484E-A322-F14FEFA5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8BAED2E-BA5D-465D-8A18-1C53DA3C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91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872341-37A1-4C7A-8097-50BFB215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C90708-EBB8-448F-A316-BE4220793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616289C-89E1-4533-A8C9-957881EBB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CD5D78A-DD09-489B-B802-B44BCE593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12CDC88-93D1-459E-96EE-18202EC77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1988C41-54FC-4CE8-B1A9-731D896B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512D81C-72E6-48DF-AA47-6ED355466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ED05CA8-47AF-49EC-A86D-A64981AF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35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6A55E6-4F37-4A67-86D6-3673D262A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F0D495-5951-4774-B81F-876D3C6B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57B7657-36D9-409D-85A5-290093397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EDA496F-0F35-4A4B-9A3C-3370E996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345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8CB3D59-4647-4D2A-96B6-008691AE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AFA8137-78D0-4F5E-BCB9-7717847C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0ABC5F-B3D2-49DF-86D0-5964270F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75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148B7D-B2B8-4175-A2A1-068D7765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97893B-E6EB-4BE0-A38B-E0587B6F7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02679A-1170-4F6E-BB0D-9A38AA543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F21887-A941-458E-B0A4-1B76B5952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C16751C-0F95-4524-A99C-CF3E75B25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69A7BD-D24A-44FF-9C02-8C9044F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78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D656D9-BCF8-47A8-B87B-AEF3CB118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5790942-3815-44B4-8FD7-795513EBA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0EC91F4-B52D-491D-A766-BA3F7822D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E42AEEE-4887-4980-B7FA-62F653C8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859BEF-F3B0-4810-A603-1A92BDC00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C0A1C1F-A82A-4BD8-B6E3-7DB7AE05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2CEFDAD-2873-48B3-A591-77D303AA4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11BB568-9091-412A-9E30-224B38FF9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5FFF029-4EC6-4125-8666-07230DDB7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7DD2-D7ED-48F2-9BDB-2EFDC9D088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BC47E5-DB81-488E-BCD2-38412D2822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ABF821-CB00-47DE-9C2F-150624AACD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6286-9ADE-4187-8621-5CEEDC9A38F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76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fp.ps.netease.com/kmpvt/file/5efb230668d864e12d600e63Azz5oEYT01?sign=pDgZZvYqh22Up6oXdtX0Dhs8aF4=&amp;expire=159679643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DA06FE-1A45-4529-BF56-E15B5C893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9456" y="588626"/>
            <a:ext cx="9573087" cy="2387600"/>
          </a:xfrm>
        </p:spPr>
        <p:txBody>
          <a:bodyPr>
            <a:normAutofit/>
          </a:bodyPr>
          <a:lstStyle/>
          <a:p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The Mixed Strategy for Chinese Standard Mahjong AI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40329FE9-32E0-4A56-B445-78A014D680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881775"/>
            <a:ext cx="9144000" cy="1554655"/>
          </a:xfrm>
        </p:spPr>
        <p:txBody>
          <a:bodyPr/>
          <a:lstStyle/>
          <a:p>
            <a:r>
              <a:rPr lang="en-US" altLang="zh-CN" dirty="0"/>
              <a:t>Team: DX</a:t>
            </a:r>
          </a:p>
          <a:p>
            <a:r>
              <a:rPr lang="en-US" altLang="zh-CN" dirty="0"/>
              <a:t>Team Member: </a:t>
            </a:r>
            <a:r>
              <a:rPr lang="en-US" altLang="zh-CN" dirty="0" err="1"/>
              <a:t>Chenglu</a:t>
            </a:r>
            <a:r>
              <a:rPr lang="en-US" altLang="zh-CN" dirty="0"/>
              <a:t> Sun, Yu Zhang, Wei Zhou, </a:t>
            </a:r>
            <a:r>
              <a:rPr lang="en-US" altLang="zh-CN" dirty="0" err="1"/>
              <a:t>Sijia</a:t>
            </a:r>
            <a:r>
              <a:rPr lang="en-US" altLang="zh-CN" dirty="0"/>
              <a:t> Xu</a:t>
            </a:r>
          </a:p>
          <a:p>
            <a:r>
              <a:rPr lang="en-US" altLang="zh-CN" dirty="0"/>
              <a:t>Reported by </a:t>
            </a:r>
            <a:r>
              <a:rPr lang="en-US" altLang="zh-CN" dirty="0" err="1"/>
              <a:t>Chenglu</a:t>
            </a:r>
            <a:r>
              <a:rPr lang="en-US" altLang="zh-CN" dirty="0"/>
              <a:t> Sun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102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6BD789DE-FE75-4790-9F9C-111F6905BA52}"/>
              </a:ext>
            </a:extLst>
          </p:cNvPr>
          <p:cNvSpPr txBox="1">
            <a:spLocks/>
          </p:cNvSpPr>
          <p:nvPr/>
        </p:nvSpPr>
        <p:spPr>
          <a:xfrm>
            <a:off x="125992" y="82605"/>
            <a:ext cx="5970008" cy="91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dirty="0"/>
              <a:t>Bot evolution 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0A7694C-097F-45EA-9073-D305EBBAB04B}"/>
              </a:ext>
            </a:extLst>
          </p:cNvPr>
          <p:cNvSpPr txBox="1"/>
          <p:nvPr/>
        </p:nvSpPr>
        <p:spPr>
          <a:xfrm>
            <a:off x="559294" y="1329238"/>
            <a:ext cx="10697591" cy="4611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Phase 1</a:t>
            </a:r>
            <a:r>
              <a:rPr lang="en-US" altLang="zh-CN" dirty="0">
                <a:solidFill>
                  <a:srgbClr val="252525"/>
                </a:solidFill>
                <a:latin typeface="Arial" panose="020B0604020202020204" pitchFamily="34" charset="0"/>
              </a:rPr>
              <a:t>: </a:t>
            </a: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Pure reinforcement learning model (100%)</a:t>
            </a: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Rank: about 1100 scores</a:t>
            </a:r>
            <a:endParaRPr lang="en-US" altLang="zh-CN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252525"/>
              </a:solidFill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Phase 2</a:t>
            </a:r>
            <a:r>
              <a:rPr lang="en-US" altLang="zh-CN" dirty="0">
                <a:solidFill>
                  <a:srgbClr val="252525"/>
                </a:solidFill>
                <a:latin typeface="Arial" panose="020B0604020202020204" pitchFamily="34" charset="0"/>
              </a:rPr>
              <a:t>: R</a:t>
            </a: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einforcement learning model (90%) + Behavior tree (10%)</a:t>
            </a: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Rank: about 1150 scores</a:t>
            </a:r>
          </a:p>
          <a:p>
            <a:pPr>
              <a:lnSpc>
                <a:spcPct val="150000"/>
              </a:lnSpc>
            </a:pPr>
            <a:endParaRPr lang="en-US" altLang="zh-CN" sz="180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Phase 3</a:t>
            </a:r>
            <a:r>
              <a:rPr lang="en-US" altLang="zh-CN" dirty="0">
                <a:solidFill>
                  <a:srgbClr val="252525"/>
                </a:solidFill>
                <a:latin typeface="Arial" panose="020B0604020202020204" pitchFamily="34" charset="0"/>
              </a:rPr>
              <a:t>: R</a:t>
            </a: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einforcement learning model (20%) + Behavior tree (80%)</a:t>
            </a: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Rank: about 1250 scores</a:t>
            </a:r>
          </a:p>
          <a:p>
            <a:pPr>
              <a:lnSpc>
                <a:spcPct val="150000"/>
              </a:lnSpc>
            </a:pPr>
            <a:endParaRPr lang="en-US" altLang="zh-CN" sz="1800" i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Phase 4</a:t>
            </a:r>
            <a:r>
              <a:rPr lang="en-US" altLang="zh-CN" dirty="0">
                <a:solidFill>
                  <a:srgbClr val="252525"/>
                </a:solidFill>
                <a:latin typeface="Arial" panose="020B0604020202020204" pitchFamily="34" charset="0"/>
              </a:rPr>
              <a:t>: R</a:t>
            </a: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einforcement learning model (20%) + Behavior tree (60%) + Search algorithm (20%)</a:t>
            </a:r>
          </a:p>
          <a:p>
            <a:pPr>
              <a:lnSpc>
                <a:spcPct val="150000"/>
              </a:lnSpc>
            </a:pPr>
            <a:r>
              <a:rPr lang="en-US" altLang="zh-CN" sz="180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Rank: not stable yet</a:t>
            </a:r>
          </a:p>
        </p:txBody>
      </p:sp>
    </p:spTree>
    <p:extLst>
      <p:ext uri="{BB962C8B-B14F-4D97-AF65-F5344CB8AC3E}">
        <p14:creationId xmlns:p14="http://schemas.microsoft.com/office/powerpoint/2010/main" val="3319490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93A7F00-4B5A-41EA-8D6B-E3DF23BC3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78436"/>
              </p:ext>
            </p:extLst>
          </p:nvPr>
        </p:nvGraphicFramePr>
        <p:xfrm>
          <a:off x="713106" y="1083306"/>
          <a:ext cx="10765788" cy="5353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8163">
                  <a:extLst>
                    <a:ext uri="{9D8B030D-6E8A-4147-A177-3AD203B41FA5}">
                      <a16:colId xmlns:a16="http://schemas.microsoft.com/office/drawing/2014/main" val="37634068"/>
                    </a:ext>
                  </a:extLst>
                </a:gridCol>
                <a:gridCol w="3588163">
                  <a:extLst>
                    <a:ext uri="{9D8B030D-6E8A-4147-A177-3AD203B41FA5}">
                      <a16:colId xmlns:a16="http://schemas.microsoft.com/office/drawing/2014/main" val="3478288369"/>
                    </a:ext>
                  </a:extLst>
                </a:gridCol>
                <a:gridCol w="3589462">
                  <a:extLst>
                    <a:ext uri="{9D8B030D-6E8A-4147-A177-3AD203B41FA5}">
                      <a16:colId xmlns:a16="http://schemas.microsoft.com/office/drawing/2014/main" val="628613970"/>
                    </a:ext>
                  </a:extLst>
                </a:gridCol>
              </a:tblGrid>
              <a:tr h="41176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Sub-model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Cover </a:t>
                      </a:r>
                      <a:r>
                        <a:rPr lang="en-US" sz="20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Faans</a:t>
                      </a:r>
                      <a:endParaRPr lang="zh-CN" sz="2000" kern="1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zh-CN" sz="2000" kern="1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33258545"/>
                  </a:ext>
                </a:extLst>
              </a:tr>
              <a:tr h="123530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Faans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(Greater) </a:t>
                      </a:r>
                      <a:r>
                        <a:rPr lang="en-US" sz="20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Honours</a:t>
                      </a:r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Knitted Tiles, Seven Pairs, thirteen orphans</a:t>
                      </a:r>
                      <a:endParaRPr lang="zh-CN" sz="2000" kern="1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 tree</a:t>
                      </a:r>
                      <a:endParaRPr lang="zh-CN" sz="2000" kern="1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5182455"/>
                  </a:ext>
                </a:extLst>
              </a:tr>
              <a:tr h="1647080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Three Chows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Mixed Shifted Chows, Pure Shifted Chows, Pure Straight, Mixed Straight, Mixed Triple Chow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 tree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02359348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Types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Types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 tree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5666840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Flush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Half Flush, Pure Flush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RL model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97095935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Pungs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Pungs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 tree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0084827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Hand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Outside Hand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 tree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6096408"/>
                  </a:ext>
                </a:extLst>
              </a:tr>
              <a:tr h="411769"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Others</a:t>
                      </a:r>
                      <a:endParaRPr lang="zh-CN" sz="2000" kern="1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other </a:t>
                      </a:r>
                      <a:r>
                        <a:rPr lang="en-US" sz="2000" kern="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Faans</a:t>
                      </a:r>
                      <a:endParaRPr lang="zh-CN" sz="2000" kern="1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Search algorithm</a:t>
                      </a:r>
                      <a:endParaRPr lang="zh-CN" sz="2000" kern="1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8034441"/>
                  </a:ext>
                </a:extLst>
              </a:tr>
            </a:tbl>
          </a:graphicData>
        </a:graphic>
      </p:graphicFrame>
      <p:sp>
        <p:nvSpPr>
          <p:cNvPr id="3" name="标题 1">
            <a:extLst>
              <a:ext uri="{FF2B5EF4-FFF2-40B4-BE49-F238E27FC236}">
                <a16:creationId xmlns:a16="http://schemas.microsoft.com/office/drawing/2014/main" id="{95F6AB96-E306-4B94-9B9B-DBFDEB9D3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6" y="0"/>
            <a:ext cx="3918438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Bot Composition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6872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4B7A2A8C-66E5-4232-B8D2-EFE9D0E846DE}"/>
              </a:ext>
            </a:extLst>
          </p:cNvPr>
          <p:cNvSpPr txBox="1">
            <a:spLocks/>
          </p:cNvSpPr>
          <p:nvPr/>
        </p:nvSpPr>
        <p:spPr>
          <a:xfrm>
            <a:off x="145741" y="0"/>
            <a:ext cx="4343400" cy="91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E58EB34-344A-4E03-9148-518DC12ED584}"/>
              </a:ext>
            </a:extLst>
          </p:cNvPr>
          <p:cNvSpPr txBox="1"/>
          <p:nvPr/>
        </p:nvSpPr>
        <p:spPr>
          <a:xfrm>
            <a:off x="789003" y="913826"/>
            <a:ext cx="10396861" cy="4282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Advantage:</a:t>
            </a:r>
          </a:p>
          <a:p>
            <a:pPr lvl="1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 The running speed is fast, and there will be no decision timeout.</a:t>
            </a:r>
          </a:p>
          <a:p>
            <a:pPr lvl="1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Low coupling, easy to modify, and convenient to add new strategies. Bot's behavior is easy to control.</a:t>
            </a:r>
          </a:p>
          <a:p>
            <a:pPr>
              <a:lnSpc>
                <a:spcPct val="2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Disadvantages:</a:t>
            </a:r>
          </a:p>
          <a:p>
            <a:pPr lvl="1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Employed lots of behavior trees, which can not be used in other scenarios.</a:t>
            </a:r>
          </a:p>
          <a:p>
            <a:pPr lvl="1"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 sub-model control part applied some hyperparameters, which have great effects on the bot.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CC22EC0F-AA95-4DB3-8F7A-104E0E1C9415}"/>
              </a:ext>
            </a:extLst>
          </p:cNvPr>
          <p:cNvSpPr txBox="1"/>
          <p:nvPr/>
        </p:nvSpPr>
        <p:spPr>
          <a:xfrm>
            <a:off x="789003" y="5651042"/>
            <a:ext cx="10220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have any questions, please feel free to contact my individual E-mail,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sdsgscl@163.com </a:t>
            </a:r>
          </a:p>
        </p:txBody>
      </p:sp>
    </p:spTree>
    <p:extLst>
      <p:ext uri="{BB962C8B-B14F-4D97-AF65-F5344CB8AC3E}">
        <p14:creationId xmlns:p14="http://schemas.microsoft.com/office/powerpoint/2010/main" val="1829128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6C440-39D0-471F-A8AD-D510E676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566" y="2879998"/>
            <a:ext cx="4032867" cy="918552"/>
          </a:xfrm>
        </p:spPr>
        <p:txBody>
          <a:bodyPr>
            <a:noAutofit/>
          </a:bodyPr>
          <a:lstStyle/>
          <a:p>
            <a:r>
              <a:rPr lang="en-US" altLang="zh-CN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Thank you !</a:t>
            </a:r>
            <a:endParaRPr lang="zh-CN" altLang="en-US" sz="4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580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6C440-39D0-471F-A8AD-D510E676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30" y="105909"/>
            <a:ext cx="3918438" cy="918552"/>
          </a:xfrm>
        </p:spPr>
        <p:txBody>
          <a:bodyPr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Introduction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3559325-AFD5-40EE-806E-9FA630CB4690}"/>
              </a:ext>
            </a:extLst>
          </p:cNvPr>
          <p:cNvSpPr txBox="1"/>
          <p:nvPr/>
        </p:nvSpPr>
        <p:spPr>
          <a:xfrm>
            <a:off x="971366" y="1166842"/>
            <a:ext cx="4763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3200" b="1" dirty="0"/>
              <a:t>Main difficulties</a:t>
            </a:r>
            <a:r>
              <a:rPr lang="zh-CN" altLang="en-US" sz="3200" b="1" dirty="0"/>
              <a:t>：</a:t>
            </a:r>
            <a:endParaRPr lang="en-US" altLang="zh-CN" sz="3200" b="1" dirty="0"/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Need ov</a:t>
            </a:r>
            <a:r>
              <a:rPr lang="en-US" altLang="zh-CN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er 8 </a:t>
            </a:r>
            <a:r>
              <a:rPr lang="en-US" altLang="zh-CN" sz="2400" b="0" i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Faan</a:t>
            </a:r>
            <a:r>
              <a:rPr lang="en-US" altLang="zh-CN" sz="2400" b="0" i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 points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Over 80 </a:t>
            </a:r>
            <a:r>
              <a:rPr lang="en-US" altLang="zh-CN" sz="2400" dirty="0" err="1">
                <a:solidFill>
                  <a:srgbClr val="252525"/>
                </a:solidFill>
                <a:latin typeface="Arial" panose="020B0604020202020204" pitchFamily="34" charset="0"/>
              </a:rPr>
              <a:t>Faan</a:t>
            </a: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 types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Imperfect information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Huge state space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Sparse reward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Less relevant research</a:t>
            </a:r>
          </a:p>
          <a:p>
            <a:endParaRPr lang="zh-CN" altLang="en-US" sz="2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9BD1C62-2CAB-4060-AE3C-3E4D90F41AD1}"/>
              </a:ext>
            </a:extLst>
          </p:cNvPr>
          <p:cNvSpPr txBox="1"/>
          <p:nvPr/>
        </p:nvSpPr>
        <p:spPr>
          <a:xfrm>
            <a:off x="6457025" y="1166842"/>
            <a:ext cx="4763609" cy="24245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lnSpc>
                <a:spcPct val="150000"/>
              </a:lnSpc>
            </a:pPr>
            <a:r>
              <a:rPr lang="en-US" altLang="zh-CN" sz="3200" b="1" dirty="0"/>
              <a:t>Solutions</a:t>
            </a:r>
            <a:r>
              <a:rPr lang="zh-CN" altLang="en-US" sz="3200" b="1" dirty="0"/>
              <a:t>：</a:t>
            </a:r>
            <a:endParaRPr lang="en-US" altLang="zh-CN" sz="3200" b="1" dirty="0"/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Reinforcement Learning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 err="1">
                <a:solidFill>
                  <a:srgbClr val="252525"/>
                </a:solidFill>
                <a:latin typeface="Arial" panose="020B0604020202020204" pitchFamily="34" charset="0"/>
              </a:rPr>
              <a:t>Behivour</a:t>
            </a: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 Tree</a:t>
            </a:r>
          </a:p>
          <a:p>
            <a:pPr marL="914400" lvl="1" indent="-457200">
              <a:lnSpc>
                <a:spcPct val="150000"/>
              </a:lnSpc>
              <a:buAutoNum type="arabicPeriod"/>
            </a:pPr>
            <a:r>
              <a:rPr lang="en-US" altLang="zh-CN" sz="2400" dirty="0">
                <a:solidFill>
                  <a:srgbClr val="252525"/>
                </a:solidFill>
                <a:latin typeface="Arial" panose="020B0604020202020204" pitchFamily="34" charset="0"/>
              </a:rPr>
              <a:t>Search Algorithm</a:t>
            </a:r>
          </a:p>
        </p:txBody>
      </p:sp>
    </p:spTree>
    <p:extLst>
      <p:ext uri="{BB962C8B-B14F-4D97-AF65-F5344CB8AC3E}">
        <p14:creationId xmlns:p14="http://schemas.microsoft.com/office/powerpoint/2010/main" val="346613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6C440-39D0-471F-A8AD-D510E676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54" y="117231"/>
            <a:ext cx="2140551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Botzone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8D77C08-07F5-4B1D-96CC-7DA52C693E2A}"/>
              </a:ext>
            </a:extLst>
          </p:cNvPr>
          <p:cNvSpPr txBox="1"/>
          <p:nvPr/>
        </p:nvSpPr>
        <p:spPr>
          <a:xfrm>
            <a:off x="843381" y="926181"/>
            <a:ext cx="1080412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/>
              <a:t>input: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/>
              <a:t>{"requests":["0 0 2","1 0 0 0 0 J1 T6 W9 B1 T6 F1 W5 B2 W4 T8 B5 W2 T5","2 W6","3 0 PLAY B1"],"responses":["PASS","PASS","PLAY B1"]}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output:</a:t>
            </a:r>
          </a:p>
          <a:p>
            <a:pPr lvl="1">
              <a:lnSpc>
                <a:spcPct val="150000"/>
              </a:lnSpc>
            </a:pPr>
            <a:r>
              <a:rPr lang="zh-CN" altLang="en-US" sz="2000" dirty="0"/>
              <a:t>{"response":"PLAY B1"}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400" b="1" dirty="0"/>
              <a:t>scores:</a:t>
            </a:r>
          </a:p>
          <a:p>
            <a:pPr lvl="1"/>
            <a:r>
              <a:rPr lang="en-US" altLang="zh-CN" dirty="0"/>
              <a:t>Winner</a:t>
            </a:r>
            <a:r>
              <a:rPr lang="zh-CN" altLang="en-US" dirty="0"/>
              <a:t>：</a:t>
            </a:r>
          </a:p>
          <a:p>
            <a:pPr lvl="2"/>
            <a:r>
              <a:rPr lang="en-US" altLang="zh-CN" dirty="0"/>
              <a:t>Win by self-draw</a:t>
            </a:r>
            <a:r>
              <a:rPr lang="zh-CN" altLang="en-US" dirty="0"/>
              <a:t>：</a:t>
            </a:r>
            <a:r>
              <a:rPr lang="en-US" altLang="zh-CN" dirty="0"/>
              <a:t>(8 + Winning Points)×3</a:t>
            </a:r>
          </a:p>
          <a:p>
            <a:pPr lvl="2"/>
            <a:r>
              <a:rPr lang="en-US" altLang="zh-CN" dirty="0"/>
              <a:t>Win by a discard tile from other players</a:t>
            </a:r>
            <a:r>
              <a:rPr lang="zh-CN" altLang="en-US" dirty="0"/>
              <a:t>：</a:t>
            </a:r>
            <a:r>
              <a:rPr lang="en-US" altLang="zh-CN" dirty="0"/>
              <a:t>8 × 3 + Sum of </a:t>
            </a:r>
            <a:r>
              <a:rPr lang="en-US" altLang="zh-CN" dirty="0" err="1"/>
              <a:t>Faan</a:t>
            </a:r>
            <a:r>
              <a:rPr lang="en-US" altLang="zh-CN" dirty="0"/>
              <a:t> Points</a:t>
            </a:r>
          </a:p>
          <a:p>
            <a:pPr lvl="1"/>
            <a:r>
              <a:rPr lang="en-US" altLang="zh-CN" dirty="0"/>
              <a:t>Loser:</a:t>
            </a:r>
          </a:p>
          <a:p>
            <a:pPr lvl="2"/>
            <a:r>
              <a:rPr lang="en-US" altLang="zh-CN" dirty="0"/>
              <a:t>The winning tile provider: - (8 + Sum of </a:t>
            </a:r>
            <a:r>
              <a:rPr lang="en-US" altLang="zh-CN" dirty="0" err="1"/>
              <a:t>Faan</a:t>
            </a:r>
            <a:r>
              <a:rPr lang="en-US" altLang="zh-CN" dirty="0"/>
              <a:t> points)</a:t>
            </a:r>
          </a:p>
          <a:p>
            <a:pPr lvl="2"/>
            <a:r>
              <a:rPr lang="en-US" altLang="zh-CN" dirty="0"/>
              <a:t>Not the winning tile provider: - 8 </a:t>
            </a:r>
          </a:p>
          <a:p>
            <a:pPr lvl="2"/>
            <a:r>
              <a:rPr lang="en-US" altLang="zh-CN" dirty="0"/>
              <a:t>The winner wins by self-drawn: - (8 + Sum of </a:t>
            </a:r>
            <a:r>
              <a:rPr lang="en-US" altLang="zh-CN" dirty="0" err="1"/>
              <a:t>Faan</a:t>
            </a:r>
            <a:r>
              <a:rPr lang="en-US" altLang="zh-CN" dirty="0"/>
              <a:t> points)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938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hlinkClick r:id="rId3" tgtFrame="&quot;_blank&quot;"/>
            <a:extLst>
              <a:ext uri="{FF2B5EF4-FFF2-40B4-BE49-F238E27FC236}">
                <a16:creationId xmlns:a16="http://schemas.microsoft.com/office/drawing/2014/main" id="{8D5E5F5F-38CC-425A-98A2-463EE634A7F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752" y="840572"/>
            <a:ext cx="9189977" cy="2613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标题 1">
            <a:extLst>
              <a:ext uri="{FF2B5EF4-FFF2-40B4-BE49-F238E27FC236}">
                <a16:creationId xmlns:a16="http://schemas.microsoft.com/office/drawing/2014/main" id="{2ABB2E92-53AE-4B8E-B0CE-C06708348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74" y="109396"/>
            <a:ext cx="5029939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Information induction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3FD51E8-68C1-413B-823D-19E10BB22AA0}"/>
              </a:ext>
            </a:extLst>
          </p:cNvPr>
          <p:cNvSpPr txBox="1"/>
          <p:nvPr/>
        </p:nvSpPr>
        <p:spPr>
          <a:xfrm>
            <a:off x="760520" y="4052731"/>
            <a:ext cx="10670959" cy="2125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52400" algn="just">
              <a:lnSpc>
                <a:spcPct val="150000"/>
              </a:lnSpc>
            </a:pPr>
            <a:r>
              <a:rPr lang="en-US" altLang="zh-CN" b="1" dirty="0"/>
              <a:t>Observations:</a:t>
            </a:r>
            <a:endParaRPr lang="zh-CN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152400" algn="just">
              <a:lnSpc>
                <a:spcPct val="150000"/>
              </a:lnSpc>
            </a:pP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Hand tiles</a:t>
            </a:r>
            <a:endParaRPr lang="zh-CN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152400" algn="just">
              <a:lnSpc>
                <a:spcPct val="150000"/>
              </a:lnSpc>
            </a:pPr>
            <a:r>
              <a:rPr lang="en-US" alt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M</a:t>
            </a:r>
            <a:r>
              <a:rPr lang="en-US" alt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elds</a:t>
            </a:r>
            <a:endParaRPr lang="zh-CN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indent="152400" algn="just">
              <a:lnSpc>
                <a:spcPct val="150000"/>
              </a:lnSpc>
            </a:pPr>
            <a:r>
              <a:rPr lang="en-US" alt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alt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Discard tiles</a:t>
            </a:r>
          </a:p>
          <a:p>
            <a:pPr indent="152400" algn="just">
              <a:lnSpc>
                <a:spcPct val="150000"/>
              </a:lnSpc>
            </a:pPr>
            <a:r>
              <a:rPr lang="en-US" altLang="zh-CN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Other information extracted from the above states, such as shown tiles and undiscovered tiles</a:t>
            </a:r>
            <a:endParaRPr lang="zh-CN" altLang="zh-CN" sz="1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6073CD0-3984-40EA-A7F7-3B62E0964648}"/>
              </a:ext>
            </a:extLst>
          </p:cNvPr>
          <p:cNvSpPr txBox="1"/>
          <p:nvPr/>
        </p:nvSpPr>
        <p:spPr>
          <a:xfrm>
            <a:off x="304801" y="3574595"/>
            <a:ext cx="72597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1-D Hand Tiles:      [5,</a:t>
            </a:r>
            <a:r>
              <a:rPr lang="zh-CN" altLang="en-US" dirty="0"/>
              <a:t> </a:t>
            </a:r>
            <a:r>
              <a:rPr lang="en-US" altLang="zh-CN" dirty="0"/>
              <a:t>5, 5, 9, 10, 11, 21, 22, 23, 29, 29, 29, 31, 31]</a:t>
            </a:r>
            <a:endParaRPr lang="zh-CN" altLang="zh-CN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01DFA74-3E23-4D9A-A516-47CF8F09A9EB}"/>
              </a:ext>
            </a:extLst>
          </p:cNvPr>
          <p:cNvSpPr txBox="1"/>
          <p:nvPr/>
        </p:nvSpPr>
        <p:spPr>
          <a:xfrm>
            <a:off x="304801" y="1770855"/>
            <a:ext cx="2556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2-D Hand Tiles</a:t>
            </a:r>
            <a:r>
              <a:rPr lang="en-US" altLang="zh-CN" kern="100" baseline="300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[1]</a:t>
            </a:r>
            <a:r>
              <a:rPr lang="en-US" altLang="zh-CN" sz="1800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8880D73-1D08-41F2-B755-B5996CD0DA87}"/>
              </a:ext>
            </a:extLst>
          </p:cNvPr>
          <p:cNvSpPr txBox="1"/>
          <p:nvPr/>
        </p:nvSpPr>
        <p:spPr>
          <a:xfrm>
            <a:off x="369454" y="6346482"/>
            <a:ext cx="1145309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kern="1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sz="1100" dirty="0"/>
              <a:t>[1]. </a:t>
            </a:r>
            <a:r>
              <a:rPr lang="en-US" altLang="zh-CN" sz="1100" dirty="0" err="1"/>
              <a:t>Junjie</a:t>
            </a:r>
            <a:r>
              <a:rPr lang="en-US" altLang="zh-CN" sz="1100" dirty="0"/>
              <a:t> Li, Sotetsu </a:t>
            </a:r>
            <a:r>
              <a:rPr lang="en-US" altLang="zh-CN" sz="1100" dirty="0" err="1"/>
              <a:t>Koyamada</a:t>
            </a:r>
            <a:r>
              <a:rPr lang="en-US" altLang="zh-CN" sz="1100" dirty="0"/>
              <a:t>, </a:t>
            </a:r>
            <a:r>
              <a:rPr lang="en-US" altLang="zh-CN" sz="1100" dirty="0" err="1"/>
              <a:t>Qiwei</a:t>
            </a:r>
            <a:r>
              <a:rPr lang="en-US" altLang="zh-CN" sz="1100" dirty="0"/>
              <a:t> Ye, </a:t>
            </a:r>
            <a:r>
              <a:rPr lang="en-US" altLang="zh-CN" sz="1100" dirty="0" err="1"/>
              <a:t>Guoqing</a:t>
            </a:r>
            <a:r>
              <a:rPr lang="en-US" altLang="zh-CN" sz="1100" dirty="0"/>
              <a:t> Liu, Chao Wang, </a:t>
            </a:r>
            <a:r>
              <a:rPr lang="en-US" altLang="zh-CN" sz="1100" dirty="0" err="1"/>
              <a:t>Ruihan</a:t>
            </a:r>
            <a:r>
              <a:rPr lang="en-US" altLang="zh-CN" sz="1100" dirty="0"/>
              <a:t> Yang, Li Zhao, Tao Qin, Tie-Yan Liu, Hsiao-</a:t>
            </a:r>
            <a:r>
              <a:rPr lang="en-US" altLang="zh-CN" sz="1100" dirty="0" err="1"/>
              <a:t>Wuen</a:t>
            </a:r>
            <a:r>
              <a:rPr lang="en-US" altLang="zh-CN" sz="1100" dirty="0"/>
              <a:t> Hon. </a:t>
            </a:r>
            <a:r>
              <a:rPr lang="en-US" altLang="zh-CN" sz="1100" dirty="0" err="1"/>
              <a:t>Suphx</a:t>
            </a:r>
            <a:r>
              <a:rPr lang="en-US" altLang="zh-CN" sz="1100" dirty="0"/>
              <a:t>: Mastering Mahjong with Deep Reinforcement Learning. 2020  </a:t>
            </a:r>
            <a:endParaRPr lang="zh-CN" altLang="zh-CN" sz="1100" dirty="0"/>
          </a:p>
        </p:txBody>
      </p:sp>
    </p:spTree>
    <p:extLst>
      <p:ext uri="{BB962C8B-B14F-4D97-AF65-F5344CB8AC3E}">
        <p14:creationId xmlns:p14="http://schemas.microsoft.com/office/powerpoint/2010/main" val="190025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90057FC7-BE82-4065-8AEB-3BC4043F8C29}"/>
              </a:ext>
            </a:extLst>
          </p:cNvPr>
          <p:cNvSpPr txBox="1"/>
          <p:nvPr/>
        </p:nvSpPr>
        <p:spPr>
          <a:xfrm>
            <a:off x="1000219" y="1151333"/>
            <a:ext cx="4734757" cy="2806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Discard model</a:t>
            </a:r>
            <a:r>
              <a:rPr lang="zh-CN" altLang="en-US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000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used for discarding tiles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Observation:</a:t>
            </a:r>
            <a:endParaRPr lang="zh-CN" altLang="zh-CN" sz="2000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52 </a:t>
            </a: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*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34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Action: 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34 one-hot </a:t>
            </a:r>
          </a:p>
        </p:txBody>
      </p:sp>
      <p:sp>
        <p:nvSpPr>
          <p:cNvPr id="11" name="标题 1">
            <a:extLst>
              <a:ext uri="{FF2B5EF4-FFF2-40B4-BE49-F238E27FC236}">
                <a16:creationId xmlns:a16="http://schemas.microsoft.com/office/drawing/2014/main" id="{C81B37D1-4DBD-4A0F-BB26-16E9B891D52D}"/>
              </a:ext>
            </a:extLst>
          </p:cNvPr>
          <p:cNvSpPr txBox="1">
            <a:spLocks/>
          </p:cNvSpPr>
          <p:nvPr/>
        </p:nvSpPr>
        <p:spPr>
          <a:xfrm>
            <a:off x="252274" y="109396"/>
            <a:ext cx="5029939" cy="918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Information induction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5DAB1E3-DC81-4F8F-9955-3FFDBF6DD4DC}"/>
              </a:ext>
            </a:extLst>
          </p:cNvPr>
          <p:cNvSpPr txBox="1"/>
          <p:nvPr/>
        </p:nvSpPr>
        <p:spPr>
          <a:xfrm>
            <a:off x="5773443" y="4389929"/>
            <a:ext cx="4477305" cy="1418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Reward: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winner</a:t>
            </a:r>
            <a:r>
              <a:rPr lang="zh-CN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Faan</a:t>
            </a:r>
            <a:r>
              <a:rPr lang="zh-CN" altLang="zh-CN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points / 8</a:t>
            </a:r>
            <a:r>
              <a:rPr lang="en-US" altLang="zh-CN" sz="1600" kern="1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16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Others</a:t>
            </a:r>
            <a:r>
              <a:rPr lang="zh-CN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84C2BFF6-EDB6-4FB3-AA76-562439965FA8}"/>
              </a:ext>
            </a:extLst>
          </p:cNvPr>
          <p:cNvSpPr txBox="1"/>
          <p:nvPr/>
        </p:nvSpPr>
        <p:spPr>
          <a:xfrm>
            <a:off x="5773443" y="1148569"/>
            <a:ext cx="5684668" cy="2806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Judge model</a:t>
            </a:r>
            <a:r>
              <a:rPr lang="zh-CN" altLang="en-US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2000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used for </a:t>
            </a: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how, </a:t>
            </a: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Pong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Kong operations 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Observation:</a:t>
            </a:r>
            <a:endParaRPr lang="zh-CN" altLang="zh-CN" sz="2000" kern="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64 * 34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Action: </a:t>
            </a:r>
          </a:p>
          <a:p>
            <a:pPr indent="266700" algn="just">
              <a:lnSpc>
                <a:spcPct val="150000"/>
              </a:lnSpc>
            </a:pPr>
            <a:r>
              <a:rPr lang="en-US" altLang="zh-CN" sz="2000" kern="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000" kern="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bool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E98CF86-B9A2-4EA3-A4C9-9431AFF05BAD}"/>
              </a:ext>
            </a:extLst>
          </p:cNvPr>
          <p:cNvSpPr txBox="1"/>
          <p:nvPr/>
        </p:nvSpPr>
        <p:spPr>
          <a:xfrm>
            <a:off x="1000219" y="4389929"/>
            <a:ext cx="4279036" cy="1421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266700" algn="just">
              <a:lnSpc>
                <a:spcPct val="150000"/>
              </a:lnSpc>
              <a:defRPr sz="2000" ker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Algorithm:</a:t>
            </a:r>
          </a:p>
          <a:p>
            <a:r>
              <a:rPr lang="en-US" altLang="zh-CN" dirty="0"/>
              <a:t>	PPO + GAE </a:t>
            </a:r>
          </a:p>
          <a:p>
            <a:r>
              <a:rPr lang="en-US" altLang="zh-CN" dirty="0"/>
              <a:t>	self-play without pretraining</a:t>
            </a:r>
          </a:p>
        </p:txBody>
      </p:sp>
    </p:spTree>
    <p:extLst>
      <p:ext uri="{BB962C8B-B14F-4D97-AF65-F5344CB8AC3E}">
        <p14:creationId xmlns:p14="http://schemas.microsoft.com/office/powerpoint/2010/main" val="1207798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" name="组合 161">
            <a:extLst>
              <a:ext uri="{FF2B5EF4-FFF2-40B4-BE49-F238E27FC236}">
                <a16:creationId xmlns:a16="http://schemas.microsoft.com/office/drawing/2014/main" id="{CCD64B33-ED6B-4ED2-9E43-24121A8E818D}"/>
              </a:ext>
            </a:extLst>
          </p:cNvPr>
          <p:cNvGrpSpPr/>
          <p:nvPr/>
        </p:nvGrpSpPr>
        <p:grpSpPr>
          <a:xfrm>
            <a:off x="1347923" y="1223750"/>
            <a:ext cx="1700078" cy="2122611"/>
            <a:chOff x="-364753" y="2037622"/>
            <a:chExt cx="1700078" cy="2122611"/>
          </a:xfrm>
        </p:grpSpPr>
        <p:sp>
          <p:nvSpPr>
            <p:cNvPr id="163" name="矩形 162">
              <a:extLst>
                <a:ext uri="{FF2B5EF4-FFF2-40B4-BE49-F238E27FC236}">
                  <a16:creationId xmlns:a16="http://schemas.microsoft.com/office/drawing/2014/main" id="{F8BCF2E6-1848-47DF-98AC-382876D45378}"/>
                </a:ext>
              </a:extLst>
            </p:cNvPr>
            <p:cNvSpPr/>
            <p:nvPr/>
          </p:nvSpPr>
          <p:spPr>
            <a:xfrm>
              <a:off x="-364752" y="2283807"/>
              <a:ext cx="1700077" cy="187642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4" name="矩形 163">
              <a:extLst>
                <a:ext uri="{FF2B5EF4-FFF2-40B4-BE49-F238E27FC236}">
                  <a16:creationId xmlns:a16="http://schemas.microsoft.com/office/drawing/2014/main" id="{851CEA23-E3C9-4411-80F9-E1B9915B8EAE}"/>
                </a:ext>
              </a:extLst>
            </p:cNvPr>
            <p:cNvSpPr/>
            <p:nvPr/>
          </p:nvSpPr>
          <p:spPr>
            <a:xfrm>
              <a:off x="-364753" y="2037622"/>
              <a:ext cx="934916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learner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1" name="组合 150">
            <a:extLst>
              <a:ext uri="{FF2B5EF4-FFF2-40B4-BE49-F238E27FC236}">
                <a16:creationId xmlns:a16="http://schemas.microsoft.com/office/drawing/2014/main" id="{6C861AD2-28F2-458D-862D-A35D68A32A16}"/>
              </a:ext>
            </a:extLst>
          </p:cNvPr>
          <p:cNvGrpSpPr/>
          <p:nvPr/>
        </p:nvGrpSpPr>
        <p:grpSpPr>
          <a:xfrm>
            <a:off x="1427756" y="1289165"/>
            <a:ext cx="1700078" cy="2122611"/>
            <a:chOff x="-364753" y="2037622"/>
            <a:chExt cx="1700078" cy="2122611"/>
          </a:xfrm>
        </p:grpSpPr>
        <p:sp>
          <p:nvSpPr>
            <p:cNvPr id="146" name="矩形 145">
              <a:extLst>
                <a:ext uri="{FF2B5EF4-FFF2-40B4-BE49-F238E27FC236}">
                  <a16:creationId xmlns:a16="http://schemas.microsoft.com/office/drawing/2014/main" id="{CB020C92-9821-4412-859D-2024D6AB7809}"/>
                </a:ext>
              </a:extLst>
            </p:cNvPr>
            <p:cNvSpPr/>
            <p:nvPr/>
          </p:nvSpPr>
          <p:spPr>
            <a:xfrm>
              <a:off x="-364752" y="2283807"/>
              <a:ext cx="1700077" cy="187642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矩形 147">
              <a:extLst>
                <a:ext uri="{FF2B5EF4-FFF2-40B4-BE49-F238E27FC236}">
                  <a16:creationId xmlns:a16="http://schemas.microsoft.com/office/drawing/2014/main" id="{F0ECC9B9-228A-4F06-B7D6-1FBB030BF6EA}"/>
                </a:ext>
              </a:extLst>
            </p:cNvPr>
            <p:cNvSpPr/>
            <p:nvPr/>
          </p:nvSpPr>
          <p:spPr>
            <a:xfrm>
              <a:off x="-364753" y="2037622"/>
              <a:ext cx="934916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learner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标题 1">
            <a:extLst>
              <a:ext uri="{FF2B5EF4-FFF2-40B4-BE49-F238E27FC236}">
                <a16:creationId xmlns:a16="http://schemas.microsoft.com/office/drawing/2014/main" id="{FE56C440-39D0-471F-A8AD-D510E6762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35" y="46479"/>
            <a:ext cx="3918438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Interaction logic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337B628-B89A-4984-9165-BA6B9F0E7652}"/>
              </a:ext>
            </a:extLst>
          </p:cNvPr>
          <p:cNvGrpSpPr/>
          <p:nvPr/>
        </p:nvGrpSpPr>
        <p:grpSpPr>
          <a:xfrm>
            <a:off x="1653196" y="1874744"/>
            <a:ext cx="934916" cy="1299247"/>
            <a:chOff x="2529628" y="1981276"/>
            <a:chExt cx="934916" cy="1299247"/>
          </a:xfrm>
        </p:grpSpPr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D0D15068-B7C1-456B-B622-8D21D3D64FA4}"/>
                </a:ext>
              </a:extLst>
            </p:cNvPr>
            <p:cNvSpPr/>
            <p:nvPr/>
          </p:nvSpPr>
          <p:spPr>
            <a:xfrm>
              <a:off x="2529628" y="2249686"/>
              <a:ext cx="934916" cy="1030837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>
                  <a:solidFill>
                    <a:schemeClr val="tx1"/>
                  </a:solidFill>
                </a:rPr>
                <a:t>CNN</a:t>
              </a: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FDA276F-0A29-4060-95DA-033D5771B3B4}"/>
                </a:ext>
              </a:extLst>
            </p:cNvPr>
            <p:cNvSpPr/>
            <p:nvPr/>
          </p:nvSpPr>
          <p:spPr>
            <a:xfrm>
              <a:off x="2529628" y="1981276"/>
              <a:ext cx="624254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Net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61689BF4-F225-48BC-AC5B-319E351DE909}"/>
              </a:ext>
            </a:extLst>
          </p:cNvPr>
          <p:cNvGrpSpPr/>
          <p:nvPr/>
        </p:nvGrpSpPr>
        <p:grpSpPr>
          <a:xfrm>
            <a:off x="1520219" y="1363107"/>
            <a:ext cx="1700078" cy="2122611"/>
            <a:chOff x="2396651" y="1469639"/>
            <a:chExt cx="1700078" cy="2122611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93418338-F2D2-4A99-864F-823EBAFA80A3}"/>
                </a:ext>
              </a:extLst>
            </p:cNvPr>
            <p:cNvSpPr/>
            <p:nvPr/>
          </p:nvSpPr>
          <p:spPr>
            <a:xfrm>
              <a:off x="2396652" y="1715824"/>
              <a:ext cx="1700077" cy="187642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F1F1BEFF-26EC-46AA-B349-8173B4C98A78}"/>
                </a:ext>
              </a:extLst>
            </p:cNvPr>
            <p:cNvSpPr/>
            <p:nvPr/>
          </p:nvSpPr>
          <p:spPr>
            <a:xfrm>
              <a:off x="2396651" y="1469639"/>
              <a:ext cx="934916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Learner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98D74654-FAE1-4ED2-9F5D-9A1257C300A8}"/>
                </a:ext>
              </a:extLst>
            </p:cNvPr>
            <p:cNvSpPr txBox="1"/>
            <p:nvPr/>
          </p:nvSpPr>
          <p:spPr>
            <a:xfrm>
              <a:off x="3232208" y="1817540"/>
              <a:ext cx="628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/>
                <a:t>PPO</a:t>
              </a:r>
              <a:endParaRPr lang="zh-CN" altLang="en-US" b="1" dirty="0"/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D64FAFF8-E382-4728-8637-122930E8A47F}"/>
              </a:ext>
            </a:extLst>
          </p:cNvPr>
          <p:cNvGrpSpPr/>
          <p:nvPr/>
        </p:nvGrpSpPr>
        <p:grpSpPr>
          <a:xfrm>
            <a:off x="4597254" y="1177146"/>
            <a:ext cx="1614304" cy="2122611"/>
            <a:chOff x="5473686" y="1283678"/>
            <a:chExt cx="1614304" cy="2122611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E657A050-84D8-48E5-BB4F-D6BB96140CF0}"/>
                </a:ext>
              </a:extLst>
            </p:cNvPr>
            <p:cNvSpPr/>
            <p:nvPr/>
          </p:nvSpPr>
          <p:spPr>
            <a:xfrm>
              <a:off x="5473687" y="1529863"/>
              <a:ext cx="1614303" cy="1876426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46DFCF97-7DB6-469B-A3B2-8345709F59CA}"/>
                </a:ext>
              </a:extLst>
            </p:cNvPr>
            <p:cNvSpPr/>
            <p:nvPr/>
          </p:nvSpPr>
          <p:spPr>
            <a:xfrm>
              <a:off x="5473686" y="1283678"/>
              <a:ext cx="1071380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sampler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D5F3A60-3E1C-4DC2-ABEA-8D8C083A21D2}"/>
                </a:ext>
              </a:extLst>
            </p:cNvPr>
            <p:cNvSpPr/>
            <p:nvPr/>
          </p:nvSpPr>
          <p:spPr>
            <a:xfrm>
              <a:off x="5695142" y="1753705"/>
              <a:ext cx="1171391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Worker_0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A6AC91DA-975B-4EBB-A9A2-38DD063646EB}"/>
                </a:ext>
              </a:extLst>
            </p:cNvPr>
            <p:cNvSpPr/>
            <p:nvPr/>
          </p:nvSpPr>
          <p:spPr>
            <a:xfrm>
              <a:off x="5695142" y="2122982"/>
              <a:ext cx="1171391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Worker_1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AC42B96E-A471-4282-92CF-81D4B64501F7}"/>
                </a:ext>
              </a:extLst>
            </p:cNvPr>
            <p:cNvSpPr/>
            <p:nvPr/>
          </p:nvSpPr>
          <p:spPr>
            <a:xfrm>
              <a:off x="5695142" y="2979131"/>
              <a:ext cx="1157013" cy="24618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>
                  <a:solidFill>
                    <a:schemeClr val="bg1"/>
                  </a:solidFill>
                </a:rPr>
                <a:t>Worker_n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BEE3C92-C142-4EDD-8099-B2ABD552A858}"/>
                </a:ext>
              </a:extLst>
            </p:cNvPr>
            <p:cNvSpPr txBox="1"/>
            <p:nvPr/>
          </p:nvSpPr>
          <p:spPr>
            <a:xfrm>
              <a:off x="5695142" y="2415689"/>
              <a:ext cx="1015663" cy="35242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altLang="zh-CN" sz="5400" dirty="0">
                  <a:solidFill>
                    <a:srgbClr val="0070C0"/>
                  </a:solidFill>
                </a:rPr>
                <a:t>…</a:t>
              </a:r>
              <a:endParaRPr lang="zh-CN" altLang="en-US" sz="5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9EA613F8-7698-4A21-848B-2E04E8DCC9F5}"/>
              </a:ext>
            </a:extLst>
          </p:cNvPr>
          <p:cNvGrpSpPr/>
          <p:nvPr/>
        </p:nvGrpSpPr>
        <p:grpSpPr>
          <a:xfrm>
            <a:off x="3268333" y="1742008"/>
            <a:ext cx="1328921" cy="884774"/>
            <a:chOff x="4144765" y="1848540"/>
            <a:chExt cx="1328921" cy="884774"/>
          </a:xfrm>
        </p:grpSpPr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id="{B01BE7C9-1CCB-4E43-8A8E-34FA3C1020B4}"/>
                </a:ext>
              </a:extLst>
            </p:cNvPr>
            <p:cNvCxnSpPr>
              <a:cxnSpLocks/>
            </p:cNvCxnSpPr>
            <p:nvPr/>
          </p:nvCxnSpPr>
          <p:spPr>
            <a:xfrm>
              <a:off x="4178286" y="2238015"/>
              <a:ext cx="12954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箭头连接符 41">
              <a:extLst>
                <a:ext uri="{FF2B5EF4-FFF2-40B4-BE49-F238E27FC236}">
                  <a16:creationId xmlns:a16="http://schemas.microsoft.com/office/drawing/2014/main" id="{1CE361AD-C74E-4B43-910F-3325A91A6E69}"/>
                </a:ext>
              </a:extLst>
            </p:cNvPr>
            <p:cNvCxnSpPr>
              <a:cxnSpLocks/>
            </p:cNvCxnSpPr>
            <p:nvPr/>
          </p:nvCxnSpPr>
          <p:spPr>
            <a:xfrm>
              <a:off x="4144765" y="2733314"/>
              <a:ext cx="1295400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07952DE9-7FB5-43D5-8896-BC208E7DE595}"/>
                </a:ext>
              </a:extLst>
            </p:cNvPr>
            <p:cNvSpPr txBox="1"/>
            <p:nvPr/>
          </p:nvSpPr>
          <p:spPr>
            <a:xfrm>
              <a:off x="4226374" y="1848540"/>
              <a:ext cx="11881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trajectories</a:t>
              </a:r>
              <a:endParaRPr lang="zh-CN" altLang="en-US" sz="16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46" name="文本框 45">
              <a:extLst>
                <a:ext uri="{FF2B5EF4-FFF2-40B4-BE49-F238E27FC236}">
                  <a16:creationId xmlns:a16="http://schemas.microsoft.com/office/drawing/2014/main" id="{55559785-E7CD-4036-AA91-FC440D8E6B37}"/>
                </a:ext>
              </a:extLst>
            </p:cNvPr>
            <p:cNvSpPr txBox="1"/>
            <p:nvPr/>
          </p:nvSpPr>
          <p:spPr>
            <a:xfrm>
              <a:off x="4203932" y="2369167"/>
              <a:ext cx="12234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600" dirty="0">
                  <a:latin typeface="Arial" panose="020B0604020202020204" pitchFamily="34" charset="0"/>
                  <a:ea typeface="黑体" panose="02010609060101010101" pitchFamily="49" charset="-122"/>
                  <a:cs typeface="Arial" panose="020B0604020202020204" pitchFamily="34" charset="0"/>
                </a:rPr>
                <a:t>parameters</a:t>
              </a:r>
              <a:endParaRPr lang="zh-CN" altLang="en-US" sz="16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58" name="矩形 57">
            <a:extLst>
              <a:ext uri="{FF2B5EF4-FFF2-40B4-BE49-F238E27FC236}">
                <a16:creationId xmlns:a16="http://schemas.microsoft.com/office/drawing/2014/main" id="{5397F230-F758-4E8F-AE44-F390456455F9}"/>
              </a:ext>
            </a:extLst>
          </p:cNvPr>
          <p:cNvSpPr/>
          <p:nvPr/>
        </p:nvSpPr>
        <p:spPr>
          <a:xfrm>
            <a:off x="1352791" y="4626765"/>
            <a:ext cx="4858763" cy="698198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</a:rPr>
              <a:t>coordinator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cxnSp>
        <p:nvCxnSpPr>
          <p:cNvPr id="74" name="直接箭头连接符 73">
            <a:extLst>
              <a:ext uri="{FF2B5EF4-FFF2-40B4-BE49-F238E27FC236}">
                <a16:creationId xmlns:a16="http://schemas.microsoft.com/office/drawing/2014/main" id="{C2C1C0E3-DC51-4264-9057-2445026E7888}"/>
              </a:ext>
            </a:extLst>
          </p:cNvPr>
          <p:cNvCxnSpPr>
            <a:cxnSpLocks/>
          </p:cNvCxnSpPr>
          <p:nvPr/>
        </p:nvCxnSpPr>
        <p:spPr>
          <a:xfrm>
            <a:off x="2255874" y="3533483"/>
            <a:ext cx="0" cy="79593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>
            <a:extLst>
              <a:ext uri="{FF2B5EF4-FFF2-40B4-BE49-F238E27FC236}">
                <a16:creationId xmlns:a16="http://schemas.microsoft.com/office/drawing/2014/main" id="{D7237DD6-6CB4-484E-AC62-A5DD122C0A80}"/>
              </a:ext>
            </a:extLst>
          </p:cNvPr>
          <p:cNvCxnSpPr>
            <a:cxnSpLocks/>
          </p:cNvCxnSpPr>
          <p:nvPr/>
        </p:nvCxnSpPr>
        <p:spPr>
          <a:xfrm>
            <a:off x="5497916" y="3348476"/>
            <a:ext cx="0" cy="1237642"/>
          </a:xfrm>
          <a:prstGeom prst="straightConnector1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>
            <a:extLst>
              <a:ext uri="{FF2B5EF4-FFF2-40B4-BE49-F238E27FC236}">
                <a16:creationId xmlns:a16="http://schemas.microsoft.com/office/drawing/2014/main" id="{8BB28E2F-04C6-48AE-A3BB-4E3FA399C808}"/>
              </a:ext>
            </a:extLst>
          </p:cNvPr>
          <p:cNvCxnSpPr>
            <a:cxnSpLocks/>
          </p:cNvCxnSpPr>
          <p:nvPr/>
        </p:nvCxnSpPr>
        <p:spPr>
          <a:xfrm>
            <a:off x="5171045" y="3348476"/>
            <a:ext cx="0" cy="123764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本框 77">
            <a:extLst>
              <a:ext uri="{FF2B5EF4-FFF2-40B4-BE49-F238E27FC236}">
                <a16:creationId xmlns:a16="http://schemas.microsoft.com/office/drawing/2014/main" id="{82692721-3CC6-40CF-A111-CEC07D69D40D}"/>
              </a:ext>
            </a:extLst>
          </p:cNvPr>
          <p:cNvSpPr txBox="1"/>
          <p:nvPr/>
        </p:nvSpPr>
        <p:spPr>
          <a:xfrm>
            <a:off x="1032462" y="3623893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parameters</a:t>
            </a:r>
            <a:endParaRPr lang="zh-CN" altLang="en-US" sz="16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FF950DB8-1DA4-46AF-95CE-DCBDE18FB42E}"/>
              </a:ext>
            </a:extLst>
          </p:cNvPr>
          <p:cNvSpPr txBox="1"/>
          <p:nvPr/>
        </p:nvSpPr>
        <p:spPr>
          <a:xfrm>
            <a:off x="4164509" y="3688786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outcomes</a:t>
            </a:r>
            <a:endParaRPr lang="zh-CN" altLang="en-US" sz="16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0" name="文本框 89">
            <a:extLst>
              <a:ext uri="{FF2B5EF4-FFF2-40B4-BE49-F238E27FC236}">
                <a16:creationId xmlns:a16="http://schemas.microsoft.com/office/drawing/2014/main" id="{26D9636D-CFB3-41C2-A763-66ECB15F6062}"/>
              </a:ext>
            </a:extLst>
          </p:cNvPr>
          <p:cNvSpPr txBox="1"/>
          <p:nvPr/>
        </p:nvSpPr>
        <p:spPr>
          <a:xfrm>
            <a:off x="5584298" y="3678184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model </a:t>
            </a:r>
          </a:p>
          <a:p>
            <a:r>
              <a:rPr lang="en-US" altLang="zh-CN" sz="16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parameters</a:t>
            </a:r>
            <a:endParaRPr lang="zh-CN" altLang="en-US" sz="16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79824DB3-BFCA-4F42-BD06-CD6AD49017BC}"/>
              </a:ext>
            </a:extLst>
          </p:cNvPr>
          <p:cNvGrpSpPr/>
          <p:nvPr/>
        </p:nvGrpSpPr>
        <p:grpSpPr>
          <a:xfrm>
            <a:off x="6986030" y="1152061"/>
            <a:ext cx="4173508" cy="4172902"/>
            <a:chOff x="6878148" y="1066870"/>
            <a:chExt cx="4509514" cy="4707509"/>
          </a:xfrm>
        </p:grpSpPr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5093B867-E78F-45F3-95C8-B737B7A0283C}"/>
                </a:ext>
              </a:extLst>
            </p:cNvPr>
            <p:cNvSpPr/>
            <p:nvPr/>
          </p:nvSpPr>
          <p:spPr>
            <a:xfrm>
              <a:off x="6878151" y="1612857"/>
              <a:ext cx="4509511" cy="4161522"/>
            </a:xfrm>
            <a:prstGeom prst="rect">
              <a:avLst/>
            </a:pr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55A2531E-9E08-4281-B0ED-78714A38FA07}"/>
                </a:ext>
              </a:extLst>
            </p:cNvPr>
            <p:cNvSpPr/>
            <p:nvPr/>
          </p:nvSpPr>
          <p:spPr>
            <a:xfrm>
              <a:off x="6878148" y="1066870"/>
              <a:ext cx="2992871" cy="545987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Worker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892D2124-C31A-43C2-A6AA-78276F7ACBCC}"/>
                </a:ext>
              </a:extLst>
            </p:cNvPr>
            <p:cNvGrpSpPr/>
            <p:nvPr/>
          </p:nvGrpSpPr>
          <p:grpSpPr>
            <a:xfrm>
              <a:off x="7344433" y="2728707"/>
              <a:ext cx="3622675" cy="2686697"/>
              <a:chOff x="7370335" y="1969768"/>
              <a:chExt cx="3622675" cy="3406863"/>
            </a:xfrm>
          </p:grpSpPr>
          <p:sp>
            <p:nvSpPr>
              <p:cNvPr id="49" name="矩形 48">
                <a:extLst>
                  <a:ext uri="{FF2B5EF4-FFF2-40B4-BE49-F238E27FC236}">
                    <a16:creationId xmlns:a16="http://schemas.microsoft.com/office/drawing/2014/main" id="{543AC8EC-C823-4C40-B0EA-A5FB50712933}"/>
                  </a:ext>
                </a:extLst>
              </p:cNvPr>
              <p:cNvSpPr/>
              <p:nvPr/>
            </p:nvSpPr>
            <p:spPr>
              <a:xfrm>
                <a:off x="7370335" y="2012849"/>
                <a:ext cx="1398646" cy="545987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Agent_0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F4B36BED-7D3D-4153-8899-4D618CF8F662}"/>
                  </a:ext>
                </a:extLst>
              </p:cNvPr>
              <p:cNvSpPr/>
              <p:nvPr/>
            </p:nvSpPr>
            <p:spPr>
              <a:xfrm>
                <a:off x="7370335" y="2928623"/>
                <a:ext cx="1398645" cy="545987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Agent _1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51" name="矩形 50">
                <a:extLst>
                  <a:ext uri="{FF2B5EF4-FFF2-40B4-BE49-F238E27FC236}">
                    <a16:creationId xmlns:a16="http://schemas.microsoft.com/office/drawing/2014/main" id="{21F8A517-CB2D-43D1-B73D-6CD56411A620}"/>
                  </a:ext>
                </a:extLst>
              </p:cNvPr>
              <p:cNvSpPr/>
              <p:nvPr/>
            </p:nvSpPr>
            <p:spPr>
              <a:xfrm>
                <a:off x="7370335" y="4830644"/>
                <a:ext cx="1415203" cy="545987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Agent _3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A9E3F54E-D099-4A94-B3D6-4EFE31AE253C}"/>
                  </a:ext>
                </a:extLst>
              </p:cNvPr>
              <p:cNvSpPr/>
              <p:nvPr/>
            </p:nvSpPr>
            <p:spPr>
              <a:xfrm>
                <a:off x="7386893" y="3886910"/>
                <a:ext cx="1398645" cy="545987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Agent _2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54" name="直接箭头连接符 53">
                <a:extLst>
                  <a:ext uri="{FF2B5EF4-FFF2-40B4-BE49-F238E27FC236}">
                    <a16:creationId xmlns:a16="http://schemas.microsoft.com/office/drawing/2014/main" id="{EF932966-0C13-47BC-B12E-F1D6E7AF0BC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85538" y="2285842"/>
                <a:ext cx="775712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箭头连接符 54">
                <a:extLst>
                  <a:ext uri="{FF2B5EF4-FFF2-40B4-BE49-F238E27FC236}">
                    <a16:creationId xmlns:a16="http://schemas.microsoft.com/office/drawing/2014/main" id="{8964262C-54B7-4FE4-B5BC-D04B8005BE3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85538" y="3171866"/>
                <a:ext cx="775712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>
                <a:extLst>
                  <a:ext uri="{FF2B5EF4-FFF2-40B4-BE49-F238E27FC236}">
                    <a16:creationId xmlns:a16="http://schemas.microsoft.com/office/drawing/2014/main" id="{1A72B71A-1A8E-4252-A53A-321BE8C85E9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45050" y="4147908"/>
                <a:ext cx="775712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箭头连接符 56">
                <a:extLst>
                  <a:ext uri="{FF2B5EF4-FFF2-40B4-BE49-F238E27FC236}">
                    <a16:creationId xmlns:a16="http://schemas.microsoft.com/office/drawing/2014/main" id="{E6ABC18B-D889-4A43-BA2C-60486B7D56F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75926" y="5103637"/>
                <a:ext cx="775712" cy="0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29D8F150-F5CD-4ED7-8D28-15C98F11D716}"/>
                  </a:ext>
                </a:extLst>
              </p:cNvPr>
              <p:cNvSpPr/>
              <p:nvPr/>
            </p:nvSpPr>
            <p:spPr>
              <a:xfrm>
                <a:off x="9577807" y="1969768"/>
                <a:ext cx="1415203" cy="3356868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State,</a:t>
                </a:r>
              </a:p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Action,</a:t>
                </a:r>
              </a:p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Reward,</a:t>
                </a:r>
              </a:p>
              <a:p>
                <a:pPr algn="ctr"/>
                <a:r>
                  <a:rPr lang="en-US" altLang="zh-CN" sz="2400" dirty="0">
                    <a:solidFill>
                      <a:schemeClr val="bg1"/>
                    </a:solidFill>
                  </a:rPr>
                  <a:t>…</a:t>
                </a:r>
                <a:endParaRPr lang="zh-CN" altLang="en-US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FD4AE408-E082-4980-BE98-97D7E2114A9C}"/>
                </a:ext>
              </a:extLst>
            </p:cNvPr>
            <p:cNvSpPr/>
            <p:nvPr/>
          </p:nvSpPr>
          <p:spPr>
            <a:xfrm>
              <a:off x="7344433" y="1887718"/>
              <a:ext cx="1374715" cy="4305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Game_0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FF98A57-29DB-4041-9D6C-C96E3DB48804}"/>
                </a:ext>
              </a:extLst>
            </p:cNvPr>
            <p:cNvSpPr/>
            <p:nvPr/>
          </p:nvSpPr>
          <p:spPr>
            <a:xfrm>
              <a:off x="9572148" y="1887718"/>
              <a:ext cx="1374715" cy="430573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>
                  <a:solidFill>
                    <a:schemeClr val="bg1"/>
                  </a:solidFill>
                </a:rPr>
                <a:t>Game_n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6B6B1FB9-2316-4615-B750-A060DB5EEAE6}"/>
              </a:ext>
            </a:extLst>
          </p:cNvPr>
          <p:cNvSpPr txBox="1"/>
          <p:nvPr/>
        </p:nvSpPr>
        <p:spPr>
          <a:xfrm rot="16200000">
            <a:off x="8613563" y="1719217"/>
            <a:ext cx="1015663" cy="7482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zh-CN" sz="5400" dirty="0">
                <a:solidFill>
                  <a:srgbClr val="0070C0"/>
                </a:solidFill>
              </a:rPr>
              <a:t>…</a:t>
            </a:r>
            <a:endParaRPr lang="zh-CN" altLang="en-US" sz="5400" dirty="0">
              <a:solidFill>
                <a:srgbClr val="0070C0"/>
              </a:solidFill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4D89954A-A8B1-43DB-8476-9DA6E998F297}"/>
              </a:ext>
            </a:extLst>
          </p:cNvPr>
          <p:cNvSpPr txBox="1"/>
          <p:nvPr/>
        </p:nvSpPr>
        <p:spPr>
          <a:xfrm>
            <a:off x="2814118" y="5725272"/>
            <a:ext cx="6234694" cy="49866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266700" algn="just">
              <a:lnSpc>
                <a:spcPct val="150000"/>
              </a:lnSpc>
              <a:defRPr sz="2000" ker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8 </a:t>
            </a:r>
            <a:r>
              <a:rPr lang="en-US" altLang="zh-CN" dirty="0" err="1"/>
              <a:t>gpus</a:t>
            </a:r>
            <a:r>
              <a:rPr lang="en-US" altLang="zh-CN" dirty="0"/>
              <a:t> + 256 </a:t>
            </a:r>
            <a:r>
              <a:rPr lang="en-US" altLang="zh-CN" dirty="0" err="1"/>
              <a:t>cpus</a:t>
            </a:r>
            <a:r>
              <a:rPr lang="en-US" altLang="zh-CN" dirty="0"/>
              <a:t>         14 </a:t>
            </a:r>
            <a:r>
              <a:rPr lang="en-US" altLang="zh-CN" dirty="0" err="1"/>
              <a:t>cnn</a:t>
            </a:r>
            <a:r>
              <a:rPr lang="en-US" altLang="zh-CN" dirty="0"/>
              <a:t> layers and 3 dense layers</a:t>
            </a:r>
          </a:p>
        </p:txBody>
      </p:sp>
    </p:spTree>
    <p:extLst>
      <p:ext uri="{BB962C8B-B14F-4D97-AF65-F5344CB8AC3E}">
        <p14:creationId xmlns:p14="http://schemas.microsoft.com/office/powerpoint/2010/main" val="4247030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362E0F72-3724-4C08-A78A-19049AA22EC7}"/>
              </a:ext>
            </a:extLst>
          </p:cNvPr>
          <p:cNvSpPr txBox="1"/>
          <p:nvPr/>
        </p:nvSpPr>
        <p:spPr>
          <a:xfrm>
            <a:off x="700965" y="1682389"/>
            <a:ext cx="9730297" cy="33741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Special </a:t>
            </a:r>
            <a:r>
              <a:rPr lang="en-US" altLang="zh-CN" sz="18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Faans</a:t>
            </a: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(Greater) </a:t>
            </a:r>
            <a:r>
              <a:rPr lang="en-US" altLang="zh-CN" sz="18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Honours</a:t>
            </a: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and Knitted Tiles, Seven Pairs, thirteen orphans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Three Chows: Mixed Shifted Chows, Pure Shifted Chows, Pure Straight, Mixed Straight, Mixed Triple Chow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All Types: All Types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Flush: Half Flush, Pure Flush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All </a:t>
            </a:r>
            <a:r>
              <a:rPr lang="en-US" altLang="zh-CN" sz="18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Pungs</a:t>
            </a: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 All </a:t>
            </a:r>
            <a:r>
              <a:rPr lang="en-US" altLang="zh-CN" sz="18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Pungs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Outside Hand: Outside Hand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Others: all </a:t>
            </a:r>
            <a:r>
              <a:rPr lang="en-US" altLang="zh-CN" sz="18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Faans</a:t>
            </a:r>
            <a:endParaRPr lang="zh-CN" altLang="zh-CN" sz="1800" b="1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628FE2C3-C725-44E8-AB80-4C4AE8394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435" y="46479"/>
            <a:ext cx="3918438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Policy types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C31F50F-1B33-4ED3-8AB3-158BA598FAFB}"/>
              </a:ext>
            </a:extLst>
          </p:cNvPr>
          <p:cNvSpPr txBox="1"/>
          <p:nvPr/>
        </p:nvSpPr>
        <p:spPr>
          <a:xfrm>
            <a:off x="445917" y="5216905"/>
            <a:ext cx="11300166" cy="9669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266700" algn="just">
              <a:lnSpc>
                <a:spcPct val="150000"/>
              </a:lnSpc>
              <a:defRPr sz="2000" ker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Finally, we decided to apply the RL method to learn the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Three Chows, All Types, All </a:t>
            </a:r>
            <a:r>
              <a:rPr lang="en-US" altLang="zh-CN" b="1" kern="100" dirty="0" err="1">
                <a:latin typeface="等线" panose="02010600030101010101" pitchFamily="2" charset="-122"/>
                <a:ea typeface="等线" panose="02010600030101010101" pitchFamily="2" charset="-122"/>
              </a:rPr>
              <a:t>Pungs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</a:rPr>
              <a:t> and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others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dirty="0"/>
              <a:t>categories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</a:rPr>
              <a:t>.</a:t>
            </a: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5163608-FD19-4A64-9D91-1986EC1AD121}"/>
              </a:ext>
            </a:extLst>
          </p:cNvPr>
          <p:cNvSpPr txBox="1"/>
          <p:nvPr/>
        </p:nvSpPr>
        <p:spPr>
          <a:xfrm>
            <a:off x="320704" y="1016735"/>
            <a:ext cx="10342856" cy="50526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266700" algn="just">
              <a:lnSpc>
                <a:spcPct val="150000"/>
              </a:lnSpc>
              <a:defRPr sz="2000" ker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We simply make the Chinese Standard Mahjong polices have the following categories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</a:rPr>
              <a:t>, </a:t>
            </a:r>
            <a:r>
              <a:rPr lang="en-US" altLang="zh-C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37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F073C735-9D19-45A8-9BAF-8334CB59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90" y="90867"/>
            <a:ext cx="3918438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Behavior tree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99055E1-C8D2-4C95-A289-0CC996B099F9}"/>
              </a:ext>
            </a:extLst>
          </p:cNvPr>
          <p:cNvSpPr/>
          <p:nvPr/>
        </p:nvSpPr>
        <p:spPr>
          <a:xfrm>
            <a:off x="5048143" y="1293262"/>
            <a:ext cx="1767553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/>
              <a:t>Sub-model control</a:t>
            </a:r>
            <a:endParaRPr lang="zh-CN" altLang="en-US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7B683EE-A2E7-4B38-80F5-E720E226D5DF}"/>
              </a:ext>
            </a:extLst>
          </p:cNvPr>
          <p:cNvSpPr txBox="1"/>
          <p:nvPr/>
        </p:nvSpPr>
        <p:spPr>
          <a:xfrm>
            <a:off x="428348" y="4184504"/>
            <a:ext cx="11145883" cy="14285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266700" algn="just">
              <a:lnSpc>
                <a:spcPct val="150000"/>
              </a:lnSpc>
              <a:defRPr sz="2000" ker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r>
              <a:rPr lang="en-US" altLang="zh-CN" dirty="0"/>
              <a:t>At the beginning, we applied the behavior tree to handle the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Special </a:t>
            </a:r>
            <a:r>
              <a:rPr lang="en-US" altLang="zh-CN" b="1" kern="100" dirty="0" err="1">
                <a:latin typeface="等线" panose="02010600030101010101" pitchFamily="2" charset="-122"/>
                <a:ea typeface="等线" panose="02010600030101010101" pitchFamily="2" charset="-122"/>
              </a:rPr>
              <a:t>Faans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, Outside Hand, </a:t>
            </a:r>
            <a:r>
              <a:rPr lang="en-US" altLang="zh-CN" kern="100" dirty="0">
                <a:ea typeface="等线" panose="02010600030101010101" pitchFamily="2" charset="-122"/>
              </a:rPr>
              <a:t>and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 sub-model control part</a:t>
            </a:r>
            <a:r>
              <a:rPr lang="en-US" altLang="zh-CN" kern="100" dirty="0">
                <a:latin typeface="等线" panose="02010600030101010101" pitchFamily="2" charset="-122"/>
                <a:ea typeface="等线" panose="02010600030101010101" pitchFamily="2" charset="-122"/>
              </a:rPr>
              <a:t>. </a:t>
            </a:r>
            <a:r>
              <a:rPr lang="en-US" altLang="zh-CN" dirty="0"/>
              <a:t>Other sub-models are obtained by RL.</a:t>
            </a:r>
          </a:p>
          <a:p>
            <a:r>
              <a:rPr lang="en-US" altLang="zh-CN" kern="100" dirty="0">
                <a:ea typeface="等线" panose="02010600030101010101" pitchFamily="2" charset="-122"/>
              </a:rPr>
              <a:t>Finally, we also used </a:t>
            </a:r>
            <a:r>
              <a:rPr lang="en-US" altLang="zh-CN" dirty="0"/>
              <a:t>behavior tree to realize the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Three Chows, All </a:t>
            </a:r>
            <a:r>
              <a:rPr lang="en-US" altLang="zh-CN" b="1" kern="100" dirty="0" err="1">
                <a:latin typeface="等线" panose="02010600030101010101" pitchFamily="2" charset="-122"/>
                <a:ea typeface="等线" panose="02010600030101010101" pitchFamily="2" charset="-122"/>
              </a:rPr>
              <a:t>Pungs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kern="100" dirty="0">
                <a:ea typeface="等线" panose="02010600030101010101" pitchFamily="2" charset="-122"/>
              </a:rPr>
              <a:t>and </a:t>
            </a:r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All Types</a:t>
            </a:r>
            <a:r>
              <a:rPr lang="en-US" altLang="zh-CN" kern="100" dirty="0">
                <a:ea typeface="等线" panose="02010600030101010101" pitchFamily="2" charset="-122"/>
              </a:rPr>
              <a:t>.</a:t>
            </a:r>
            <a:endParaRPr lang="en-US" altLang="zh-CN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5288EE-D870-470C-B5F4-15A7EB1E2BAB}"/>
              </a:ext>
            </a:extLst>
          </p:cNvPr>
          <p:cNvSpPr/>
          <p:nvPr/>
        </p:nvSpPr>
        <p:spPr>
          <a:xfrm>
            <a:off x="428348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kern="100" dirty="0">
                <a:latin typeface="等线" panose="02010600030101010101" pitchFamily="2" charset="-122"/>
                <a:ea typeface="等线" panose="02010600030101010101" pitchFamily="2" charset="-122"/>
              </a:rPr>
              <a:t>Special </a:t>
            </a:r>
            <a:r>
              <a:rPr lang="en-US" altLang="zh-CN" b="1" kern="100" dirty="0" err="1">
                <a:latin typeface="等线" panose="02010600030101010101" pitchFamily="2" charset="-122"/>
                <a:ea typeface="等线" panose="02010600030101010101" pitchFamily="2" charset="-122"/>
              </a:rPr>
              <a:t>Faans</a:t>
            </a:r>
            <a:endParaRPr lang="zh-CN" altLang="en-US" b="1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B57FDD9-2B65-45CA-A142-3F0873A4D9C1}"/>
              </a:ext>
            </a:extLst>
          </p:cNvPr>
          <p:cNvSpPr/>
          <p:nvPr/>
        </p:nvSpPr>
        <p:spPr>
          <a:xfrm>
            <a:off x="2054228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Three Chows</a:t>
            </a:r>
            <a:endParaRPr lang="zh-CN" altLang="en-US" b="1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776B68C-C9B5-48DA-9ABA-C643F21223A1}"/>
              </a:ext>
            </a:extLst>
          </p:cNvPr>
          <p:cNvSpPr/>
          <p:nvPr/>
        </p:nvSpPr>
        <p:spPr>
          <a:xfrm>
            <a:off x="3680108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All Types</a:t>
            </a:r>
            <a:endParaRPr lang="zh-CN" altLang="en-US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A493E8A-D063-43D1-8770-0ADB72703D55}"/>
              </a:ext>
            </a:extLst>
          </p:cNvPr>
          <p:cNvSpPr/>
          <p:nvPr/>
        </p:nvSpPr>
        <p:spPr>
          <a:xfrm>
            <a:off x="5327050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Flush</a:t>
            </a:r>
            <a:endParaRPr lang="zh-CN" altLang="en-US" b="1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EFE07DE-E797-4E75-ABB6-AF203722B1CF}"/>
              </a:ext>
            </a:extLst>
          </p:cNvPr>
          <p:cNvSpPr/>
          <p:nvPr/>
        </p:nvSpPr>
        <p:spPr>
          <a:xfrm>
            <a:off x="7006197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All </a:t>
            </a:r>
            <a:r>
              <a:rPr lang="en-US" altLang="zh-CN" sz="1800" b="1" kern="100" dirty="0" err="1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Pungs</a:t>
            </a:r>
            <a:endParaRPr lang="zh-CN" altLang="en-US" b="1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D312A06-A88A-45C7-958E-5B48BC0B73FC}"/>
              </a:ext>
            </a:extLst>
          </p:cNvPr>
          <p:cNvSpPr/>
          <p:nvPr/>
        </p:nvSpPr>
        <p:spPr>
          <a:xfrm>
            <a:off x="8685344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Outside Hand</a:t>
            </a:r>
            <a:endParaRPr lang="zh-CN" altLang="en-US" b="1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4C2F4DBD-A93A-46E9-94B0-35439CA8A182}"/>
              </a:ext>
            </a:extLst>
          </p:cNvPr>
          <p:cNvSpPr/>
          <p:nvPr/>
        </p:nvSpPr>
        <p:spPr>
          <a:xfrm>
            <a:off x="10364491" y="2673497"/>
            <a:ext cx="1209740" cy="75460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800" b="1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Others</a:t>
            </a:r>
            <a:endParaRPr lang="zh-CN" altLang="en-US" b="1" dirty="0"/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77BD9A43-CF5F-496D-A960-F425FAF13C5D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 flipH="1">
            <a:off x="1033218" y="2047864"/>
            <a:ext cx="4898702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6420AF57-666E-4A1C-ABF9-264F40A0DAF0}"/>
              </a:ext>
            </a:extLst>
          </p:cNvPr>
          <p:cNvCxnSpPr>
            <a:stCxn id="2" idx="2"/>
            <a:endCxn id="11" idx="0"/>
          </p:cNvCxnSpPr>
          <p:nvPr/>
        </p:nvCxnSpPr>
        <p:spPr>
          <a:xfrm flipH="1">
            <a:off x="2659098" y="2047864"/>
            <a:ext cx="3272822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EC03B7F2-84CB-49E5-92F8-ABF5F618EAA7}"/>
              </a:ext>
            </a:extLst>
          </p:cNvPr>
          <p:cNvCxnSpPr>
            <a:stCxn id="2" idx="2"/>
            <a:endCxn id="12" idx="0"/>
          </p:cNvCxnSpPr>
          <p:nvPr/>
        </p:nvCxnSpPr>
        <p:spPr>
          <a:xfrm flipH="1">
            <a:off x="4284978" y="2047864"/>
            <a:ext cx="1646942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7D3023C1-4356-4F36-9C69-32AD849B6121}"/>
              </a:ext>
            </a:extLst>
          </p:cNvPr>
          <p:cNvCxnSpPr>
            <a:stCxn id="2" idx="2"/>
            <a:endCxn id="13" idx="0"/>
          </p:cNvCxnSpPr>
          <p:nvPr/>
        </p:nvCxnSpPr>
        <p:spPr>
          <a:xfrm>
            <a:off x="5931920" y="2047864"/>
            <a:ext cx="0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4A7C0A87-55A1-4D0C-922C-628993F39121}"/>
              </a:ext>
            </a:extLst>
          </p:cNvPr>
          <p:cNvCxnSpPr>
            <a:stCxn id="2" idx="2"/>
            <a:endCxn id="14" idx="0"/>
          </p:cNvCxnSpPr>
          <p:nvPr/>
        </p:nvCxnSpPr>
        <p:spPr>
          <a:xfrm>
            <a:off x="5931920" y="2047864"/>
            <a:ext cx="1679147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AC4C7037-96A5-4E63-9291-5AD181FC1505}"/>
              </a:ext>
            </a:extLst>
          </p:cNvPr>
          <p:cNvCxnSpPr>
            <a:stCxn id="2" idx="2"/>
            <a:endCxn id="15" idx="0"/>
          </p:cNvCxnSpPr>
          <p:nvPr/>
        </p:nvCxnSpPr>
        <p:spPr>
          <a:xfrm>
            <a:off x="5931920" y="2047864"/>
            <a:ext cx="3358294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2022E97-B1A2-41B6-A8D9-649457744DA5}"/>
              </a:ext>
            </a:extLst>
          </p:cNvPr>
          <p:cNvCxnSpPr>
            <a:stCxn id="2" idx="2"/>
            <a:endCxn id="16" idx="0"/>
          </p:cNvCxnSpPr>
          <p:nvPr/>
        </p:nvCxnSpPr>
        <p:spPr>
          <a:xfrm>
            <a:off x="5931920" y="2047864"/>
            <a:ext cx="5037441" cy="625633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13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53A449F-50D3-4768-BE14-975B4975D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69" y="3338"/>
            <a:ext cx="3918438" cy="91855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Search Algorithm</a:t>
            </a:r>
            <a:endParaRPr lang="zh-CN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6B4D8787-C439-4D37-AF39-16CA6367FE30}"/>
              </a:ext>
            </a:extLst>
          </p:cNvPr>
          <p:cNvGrpSpPr/>
          <p:nvPr/>
        </p:nvGrpSpPr>
        <p:grpSpPr>
          <a:xfrm>
            <a:off x="1214848" y="852966"/>
            <a:ext cx="9762303" cy="5824925"/>
            <a:chOff x="896994" y="0"/>
            <a:chExt cx="10796077" cy="6858000"/>
          </a:xfrm>
        </p:grpSpPr>
        <p:sp>
          <p:nvSpPr>
            <p:cNvPr id="14" name="矩形: 剪去单角 13">
              <a:extLst>
                <a:ext uri="{FF2B5EF4-FFF2-40B4-BE49-F238E27FC236}">
                  <a16:creationId xmlns:a16="http://schemas.microsoft.com/office/drawing/2014/main" id="{F0FDC586-1593-4B2C-A610-12B4CCEB40F6}"/>
                </a:ext>
              </a:extLst>
            </p:cNvPr>
            <p:cNvSpPr/>
            <p:nvPr/>
          </p:nvSpPr>
          <p:spPr>
            <a:xfrm>
              <a:off x="4476768" y="43636"/>
              <a:ext cx="7000857" cy="4591204"/>
            </a:xfrm>
            <a:prstGeom prst="snip1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BE5E626A-1EF2-4B9E-81EC-C80D4A70BB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6994" y="0"/>
              <a:ext cx="2682815" cy="6858000"/>
            </a:xfrm>
            <a:prstGeom prst="rect">
              <a:avLst/>
            </a:prstGeom>
          </p:spPr>
        </p:pic>
        <p:sp>
          <p:nvSpPr>
            <p:cNvPr id="16" name="流程图: 过程 15">
              <a:extLst>
                <a:ext uri="{FF2B5EF4-FFF2-40B4-BE49-F238E27FC236}">
                  <a16:creationId xmlns:a16="http://schemas.microsoft.com/office/drawing/2014/main" id="{16849A8D-EE0E-4274-B750-D1A4A483FB1B}"/>
                </a:ext>
              </a:extLst>
            </p:cNvPr>
            <p:cNvSpPr/>
            <p:nvPr/>
          </p:nvSpPr>
          <p:spPr>
            <a:xfrm>
              <a:off x="4476768" y="4800036"/>
              <a:ext cx="7000857" cy="1722267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 each cycle, once we get the </a:t>
              </a:r>
              <a:r>
                <a:rPr lang="en-US" altLang="zh-CN" sz="1600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 Node</a:t>
              </a:r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which means it’s possible to </a:t>
              </a:r>
              <a:r>
                <a:rPr lang="en-US" altLang="zh-CN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win</a:t>
              </a:r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the next several round, output the </a:t>
              </a:r>
              <a:r>
                <a:rPr lang="en-US" altLang="zh-CN" sz="1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discard tile</a:t>
              </a:r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of the chosen node.</a:t>
              </a:r>
            </a:p>
            <a:p>
              <a:pPr algn="just"/>
              <a:endParaRPr lang="en-US" altLang="zh-CN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</a:t>
              </a:r>
              <a:r>
                <a:rPr lang="en-US" altLang="zh-CN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depths</a:t>
              </a:r>
              <a:r>
                <a:rPr lang="en-US" altLang="zh-CN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of the search tree indicate how many rounds. The smaller the better.</a:t>
              </a:r>
              <a:endParaRPr lang="zh-CN" alt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矩形: 剪去单角 16">
              <a:extLst>
                <a:ext uri="{FF2B5EF4-FFF2-40B4-BE49-F238E27FC236}">
                  <a16:creationId xmlns:a16="http://schemas.microsoft.com/office/drawing/2014/main" id="{0BFAC918-748F-486E-9A9A-1A25EA4048B6}"/>
                </a:ext>
              </a:extLst>
            </p:cNvPr>
            <p:cNvSpPr/>
            <p:nvPr/>
          </p:nvSpPr>
          <p:spPr>
            <a:xfrm>
              <a:off x="4476768" y="16720"/>
              <a:ext cx="3393946" cy="2121766"/>
            </a:xfrm>
            <a:prstGeom prst="snip1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BE5B75F1-A0F7-496E-838F-7ADBA6B732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274" y="1196829"/>
              <a:ext cx="5850797" cy="3344792"/>
            </a:xfrm>
            <a:prstGeom prst="rect">
              <a:avLst/>
            </a:prstGeom>
          </p:spPr>
        </p:pic>
        <p:sp>
          <p:nvSpPr>
            <p:cNvPr id="19" name="矩形: 圆角 18">
              <a:extLst>
                <a:ext uri="{FF2B5EF4-FFF2-40B4-BE49-F238E27FC236}">
                  <a16:creationId xmlns:a16="http://schemas.microsoft.com/office/drawing/2014/main" id="{F4541669-94B5-42C7-AA36-A3A38138B3CE}"/>
                </a:ext>
              </a:extLst>
            </p:cNvPr>
            <p:cNvSpPr/>
            <p:nvPr/>
          </p:nvSpPr>
          <p:spPr>
            <a:xfrm>
              <a:off x="4662749" y="48619"/>
              <a:ext cx="853949" cy="4409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Node</a:t>
              </a:r>
              <a:endParaRPr lang="zh-CN" altLang="en-US" dirty="0"/>
            </a:p>
          </p:txBody>
        </p:sp>
        <p:sp>
          <p:nvSpPr>
            <p:cNvPr id="20" name="矩形: 对角圆角 19">
              <a:extLst>
                <a:ext uri="{FF2B5EF4-FFF2-40B4-BE49-F238E27FC236}">
                  <a16:creationId xmlns:a16="http://schemas.microsoft.com/office/drawing/2014/main" id="{F67848E1-CD22-466C-9686-5746B237CC00}"/>
                </a:ext>
              </a:extLst>
            </p:cNvPr>
            <p:cNvSpPr/>
            <p:nvPr/>
          </p:nvSpPr>
          <p:spPr>
            <a:xfrm>
              <a:off x="5688967" y="269116"/>
              <a:ext cx="1581068" cy="765498"/>
            </a:xfrm>
            <a:prstGeom prst="round2Diag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Hand tiles</a:t>
              </a:r>
            </a:p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Discard tile</a:t>
              </a:r>
            </a:p>
            <a:p>
              <a:pPr algn="ctr"/>
              <a:r>
                <a:rPr lang="en-US" altLang="zh-CN" sz="1400" dirty="0">
                  <a:solidFill>
                    <a:schemeClr val="tx1"/>
                  </a:solidFill>
                </a:rPr>
                <a:t>Draw tile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280EDD7C-3777-46A8-A20C-A2B7F17792EF}"/>
                </a:ext>
              </a:extLst>
            </p:cNvPr>
            <p:cNvSpPr/>
            <p:nvPr/>
          </p:nvSpPr>
          <p:spPr>
            <a:xfrm>
              <a:off x="5688967" y="1196830"/>
              <a:ext cx="1581068" cy="24130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</a:rPr>
                <a:t>Parent Node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1D170671-E6B3-4A10-9F92-5FDAA3D4826F}"/>
                </a:ext>
              </a:extLst>
            </p:cNvPr>
            <p:cNvSpPr/>
            <p:nvPr/>
          </p:nvSpPr>
          <p:spPr>
            <a:xfrm>
              <a:off x="5688967" y="1551937"/>
              <a:ext cx="1581068" cy="44931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>
                  <a:solidFill>
                    <a:schemeClr val="tx1"/>
                  </a:solidFill>
                </a:rPr>
                <a:t>Shan Ten</a:t>
              </a:r>
              <a:endParaRPr lang="zh-CN" alt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747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4794</TotalTime>
  <Words>943</Words>
  <Application>Microsoft Office PowerPoint</Application>
  <PresentationFormat>宽屏</PresentationFormat>
  <Paragraphs>169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微软雅黑</vt:lpstr>
      <vt:lpstr>Arial</vt:lpstr>
      <vt:lpstr>Times New Roman</vt:lpstr>
      <vt:lpstr>Office 主题​​</vt:lpstr>
      <vt:lpstr>The Mixed Strategy for Chinese Standard Mahjong AI</vt:lpstr>
      <vt:lpstr>Introduction</vt:lpstr>
      <vt:lpstr>Botzone </vt:lpstr>
      <vt:lpstr>Information induction</vt:lpstr>
      <vt:lpstr>PowerPoint 演示文稿</vt:lpstr>
      <vt:lpstr>Interaction logic</vt:lpstr>
      <vt:lpstr>Policy types</vt:lpstr>
      <vt:lpstr>Behavior tree</vt:lpstr>
      <vt:lpstr>Search Algorithm</vt:lpstr>
      <vt:lpstr>PowerPoint 演示文稿</vt:lpstr>
      <vt:lpstr>Bot Composition</vt:lpstr>
      <vt:lpstr>PowerPoint 演示文稿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基于GRF环境的自博弈 算法研究</dc:title>
  <dc:creator>陈泉</dc:creator>
  <cp:lastModifiedBy>孙珵琭</cp:lastModifiedBy>
  <cp:revision>161</cp:revision>
  <dcterms:created xsi:type="dcterms:W3CDTF">2020-08-17T07:48:34Z</dcterms:created>
  <dcterms:modified xsi:type="dcterms:W3CDTF">2021-01-05T01:49:06Z</dcterms:modified>
</cp:coreProperties>
</file>